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5"/>
  </p:notesMasterIdLst>
  <p:sldIdLst>
    <p:sldId id="280" r:id="rId2"/>
    <p:sldId id="336" r:id="rId3"/>
    <p:sldId id="335" r:id="rId4"/>
    <p:sldId id="337" r:id="rId5"/>
    <p:sldId id="330" r:id="rId6"/>
    <p:sldId id="338" r:id="rId7"/>
    <p:sldId id="339" r:id="rId8"/>
    <p:sldId id="258" r:id="rId9"/>
    <p:sldId id="259" r:id="rId10"/>
    <p:sldId id="260" r:id="rId11"/>
    <p:sldId id="261" r:id="rId12"/>
    <p:sldId id="26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17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78" r:id="rId4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8D1F084-2079-4A48-AA21-03B8B0147486}">
  <a:tblStyle styleId="{68D1F084-2079-4A48-AA21-03B8B014748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3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3872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93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Google Shape;94;p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746736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193;p1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Google Shape;194;p1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468978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202;p1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Google Shape;203;p1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671434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211;p1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Google Shape;212;p1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790311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Google Shape;218;p1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Google Shape;219;p1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853831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Google Shape;224;p1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Google Shape;225;p16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923352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Google Shape;234;p1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Google Shape;235;p17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2891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Google Shape;241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Google Shape;242;p18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464509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Google Shape;93;p3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Google Shape;94;p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138871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110;p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Google Shape;111;p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82607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Google Shape;117;p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Google Shape;118;p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00650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105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Google Shape;106;p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636543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Google Shape;130;p6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Google Shape;131;p6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843443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Google Shape;142;p8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Google Shape;143;p8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4282523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Google Shape;156;p9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Google Shape;157;p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32716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Google Shape;171;p1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Google Shape;172;p1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564855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Google Shape;197;p1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Google Shape;198;p1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608421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Google Shape;212;p13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Google Shape;213;p1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72420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Google Shape;234;p1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Google Shape;235;p1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77841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Google Shape;245;p1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Google Shape;246;p1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4046193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Google Shape;298;p2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Google Shape;299;p2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22845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115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Google Shape;116;p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62958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124;p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Google Shape;125;p6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02476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130;p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Google Shape;131;p7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232800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141;p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Google Shape;142;p8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016491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155;p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Google Shape;156;p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504474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172;p1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Google Shape;173;p1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71667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180;p1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Google Shape;181;p1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75975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25967-DC1F-423A-B1E1-50F662F94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2ED16-A52B-4ACC-82DA-8AA902BF1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DB99-CABF-4130-89DF-D76ECB937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95B26-2EB0-4137-A77F-56A8EFA56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0E5D3-18AE-4A93-9BD9-2C84B1D34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0FC43-9CD7-4AE8-964D-769F20CE0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05BD0-E227-4A18-9706-7C54D5D41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5996-FEF3-43E9-843E-8B614CEBB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3A20-9AD4-4CF4-BB59-2E024CD3A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51E5B-1E72-408A-8198-7E0C2AAA3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14F4A-BF6B-4278-AF24-73C1E7B6F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Google Shape;9;p1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Google Shape;10;p1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>
              <a:defRPr/>
            </a:pPr>
            <a:fld id="{BCDC05B1-7456-486C-B494-9A35D45A8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Чувашский государственный университет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Раритетная лаборатория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raritet.chuvsu.ru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Лекция 13. (РЭА)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Электрическое поле в диэлектрике.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Лекцию подготовил</a:t>
            </a: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доцент кафедры общей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   	Сорокин Геннадий Михайлович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  2025 год</a:t>
            </a: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755650" y="1484313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3200">
              <a:latin typeface="Calibri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584" y="1505526"/>
            <a:ext cx="2050130" cy="176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>
            <a:spLocks noChangeArrowheads="1"/>
          </p:cNvSpPr>
          <p:nvPr/>
        </p:nvSpPr>
        <p:spPr bwMode="auto">
          <a:xfrm flipH="1">
            <a:off x="8726488" y="5064125"/>
            <a:ext cx="53975" cy="3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28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19" name="Google Shape;119;p17"/>
          <p:cNvSpPr>
            <a:spLocks noChangeArrowheads="1"/>
          </p:cNvSpPr>
          <p:nvPr/>
        </p:nvSpPr>
        <p:spPr bwMode="auto">
          <a:xfrm>
            <a:off x="652463" y="5300663"/>
            <a:ext cx="882015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Такое явление называется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электронной или деформационной поляризацией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неполярного диэлектрика.</a:t>
            </a:r>
            <a:endParaRPr lang="ru-RU" sz="16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120" name="Google Shape;120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2450" y="130175"/>
            <a:ext cx="582295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Google Shape;121;p17"/>
          <p:cNvSpPr txBox="1">
            <a:spLocks noChangeArrowheads="1"/>
          </p:cNvSpPr>
          <p:nvPr/>
        </p:nvSpPr>
        <p:spPr bwMode="auto">
          <a:xfrm rot="10800000" flipH="1">
            <a:off x="369888" y="2898775"/>
            <a:ext cx="420211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22" name="Google Shape;122;p17"/>
          <p:cNvSpPr txBox="1">
            <a:spLocks noChangeArrowheads="1"/>
          </p:cNvSpPr>
          <p:nvPr/>
        </p:nvSpPr>
        <p:spPr bwMode="auto">
          <a:xfrm>
            <a:off x="652463" y="3449638"/>
            <a:ext cx="8162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 поверхности диэлектрика появляются некомпенсированные связанные заряды, создают свое поле, направленное противоположно внешнему полю</a:t>
            </a:r>
            <a:endParaRPr lang="ru-RU" sz="1200"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>
            <a:spLocks noChangeArrowheads="1"/>
          </p:cNvSpPr>
          <p:nvPr/>
        </p:nvSpPr>
        <p:spPr bwMode="auto">
          <a:xfrm>
            <a:off x="250825" y="188913"/>
            <a:ext cx="891063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Ориентационная или дипольная поляризация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возникает в случае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полярных диэлектриков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состоящих из молекул, у которых центры распределения положительных и отрицательных зарядов не совпадают.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Такие молекулы представляют собой микроскопические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диполи (Н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О, NH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СО и др.).</a:t>
            </a:r>
          </a:p>
        </p:txBody>
      </p:sp>
      <p:pic>
        <p:nvPicPr>
          <p:cNvPr id="128" name="Google Shape;128;p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563" y="3287713"/>
            <a:ext cx="6491287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>
            <a:spLocks noChangeArrowheads="1"/>
          </p:cNvSpPr>
          <p:nvPr/>
        </p:nvSpPr>
        <p:spPr bwMode="auto">
          <a:xfrm>
            <a:off x="-36513" y="260350"/>
            <a:ext cx="9180513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457200"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 случае твердых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кристаллических диэлектриков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происходит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ионная поляризация</a:t>
            </a:r>
            <a:r>
              <a:rPr lang="ru-RU" sz="24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заключающаяся в смещении под действием электрического поля анионной и катионной подрешеток и возникновению дипольных моментов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NaCl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KBr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и др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.).</a:t>
            </a:r>
          </a:p>
          <a:p>
            <a:pPr marL="457200"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кристаллический диэлектрик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имеющий кристаллическую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решѐтку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узлах которой правильно чередуются положительные и отрицательные ионы, поместить во внешнее электрическое поле Е0, 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произойдѐт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смещение положительных ионов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решѐтки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вдоль направления поля, а отрицательных ионов – в противоположную сторону. В результате диэлектрик поляризуется. Такого рода поляризация называется ионной. Степень ионной поляризации зависит от свойств диэлектрика и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напряжѐнности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поля.</a:t>
            </a:r>
            <a:endParaRPr lang="ru-RU" sz="24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36" name="Google Shape;136;p19"/>
          <p:cNvSpPr>
            <a:spLocks noChangeArrowheads="1"/>
          </p:cNvSpPr>
          <p:nvPr/>
        </p:nvSpPr>
        <p:spPr bwMode="auto">
          <a:xfrm>
            <a:off x="414338" y="3284538"/>
            <a:ext cx="85502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8198" name="Google Shape;138;p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1800"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86" y="653143"/>
            <a:ext cx="8664031" cy="566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42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6" y="466311"/>
            <a:ext cx="8468907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62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09" y="499653"/>
            <a:ext cx="8640381" cy="5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191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99" y="618733"/>
            <a:ext cx="8611802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147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1" y="537759"/>
            <a:ext cx="8183117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333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8" y="1709497"/>
            <a:ext cx="7802064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049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8" y="637785"/>
            <a:ext cx="8583223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769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Содержание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Лекционные опыты.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Характеристики электростатического поля в диэлектрике и типы диэлектриков.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2.Теорема Гаусса для электростатического поля в диэлектрике.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3. Энергия электростатического поля.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Поляризованность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1851" y="1417638"/>
            <a:ext cx="8024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Для количественного определения степени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поляри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-</a:t>
            </a: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диэлектрика пользуются векторной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величи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-</a:t>
            </a: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ной      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поляризованностью</a:t>
            </a:r>
            <a:r>
              <a:rPr lang="ru-RU" sz="24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которая определяет</a:t>
            </a: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дипольный момент единицы объема диэлектрика </a:t>
            </a:r>
          </a:p>
        </p:txBody>
      </p:sp>
      <p:pic>
        <p:nvPicPr>
          <p:cNvPr id="4" name="Google Shape;139;p1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9258" y="3463548"/>
            <a:ext cx="2324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50314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>
            <a:spLocks noChangeArrowheads="1"/>
          </p:cNvSpPr>
          <p:nvPr/>
        </p:nvSpPr>
        <p:spPr bwMode="auto">
          <a:xfrm>
            <a:off x="323850" y="3457575"/>
            <a:ext cx="864076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Свободные заряды поверхностной плотностью       на поверхности пластин плоского конденсатора создают поле напряженностью    </a:t>
            </a:r>
            <a:endParaRPr lang="ru-RU" sz="16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9219" name="Google Shape;145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344988"/>
            <a:ext cx="91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Google Shape;147;p20"/>
          <p:cNvSpPr>
            <a:spLocks noChangeArrowheads="1"/>
          </p:cNvSpPr>
          <p:nvPr/>
        </p:nvSpPr>
        <p:spPr bwMode="auto">
          <a:xfrm>
            <a:off x="323850" y="260350"/>
            <a:ext cx="873125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Поляризованность линейно зависит от напряженности результирующего поля:</a:t>
            </a:r>
            <a:endParaRPr lang="ru-RU" sz="1200"/>
          </a:p>
        </p:txBody>
      </p:sp>
      <p:sp>
        <p:nvSpPr>
          <p:cNvPr id="148" name="Google Shape;148;p20"/>
          <p:cNvSpPr>
            <a:spLocks noChangeArrowheads="1"/>
          </p:cNvSpPr>
          <p:nvPr/>
        </p:nvSpPr>
        <p:spPr bwMode="auto">
          <a:xfrm>
            <a:off x="323850" y="2049463"/>
            <a:ext cx="86407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χ – диэлектрическая восприимчивость вещества.</a:t>
            </a:r>
          </a:p>
        </p:txBody>
      </p:sp>
      <p:sp>
        <p:nvSpPr>
          <p:cNvPr id="149" name="Google Shape;149;p20"/>
          <p:cNvSpPr>
            <a:spLocks noChangeArrowheads="1"/>
          </p:cNvSpPr>
          <p:nvPr/>
        </p:nvSpPr>
        <p:spPr bwMode="auto">
          <a:xfrm>
            <a:off x="0" y="2620963"/>
            <a:ext cx="78549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457200"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Диэлектрическая проницаемость среды</a:t>
            </a:r>
          </a:p>
        </p:txBody>
      </p:sp>
      <p:pic>
        <p:nvPicPr>
          <p:cNvPr id="9223" name="Google Shape;150;p2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1338" y="3721100"/>
            <a:ext cx="276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Google Shape;151;p20"/>
          <p:cNvSpPr>
            <a:spLocks noChangeArrowheads="1"/>
          </p:cNvSpPr>
          <p:nvPr/>
        </p:nvSpPr>
        <p:spPr bwMode="auto">
          <a:xfrm>
            <a:off x="323850" y="4967288"/>
            <a:ext cx="84963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Связанные заряды на поверхности диэлектрика создают дополнительное поле. 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9225" name="Google Shape;152;p2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1423988"/>
            <a:ext cx="1193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Google Shape;153;p20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5732463"/>
            <a:ext cx="11557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>
            <a:spLocks noChangeArrowheads="1"/>
          </p:cNvSpPr>
          <p:nvPr/>
        </p:nvSpPr>
        <p:spPr bwMode="auto">
          <a:xfrm>
            <a:off x="3276600" y="4562475"/>
            <a:ext cx="5832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где  </a:t>
            </a:r>
            <a:r>
              <a:rPr lang="ru-RU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28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  </a:t>
            </a:r>
            <a:r>
              <a:rPr lang="ru-RU" sz="2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– диэлектрическая</a:t>
            </a:r>
            <a:endParaRPr lang="ru-RU" sz="18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59" name="Google Shape;159;p21"/>
          <p:cNvSpPr>
            <a:spLocks noChangeArrowheads="1"/>
          </p:cNvSpPr>
          <p:nvPr/>
        </p:nvSpPr>
        <p:spPr bwMode="auto">
          <a:xfrm>
            <a:off x="395288" y="333375"/>
            <a:ext cx="68659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Результирующее поле внутри диэлектрика: </a:t>
            </a:r>
            <a:endParaRPr lang="ru-RU" sz="28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60" name="Google Shape;160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25193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Google Shape;161;p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011363"/>
            <a:ext cx="19431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Google Shape;162;p21"/>
          <p:cNvSpPr>
            <a:spLocks noChangeArrowheads="1"/>
          </p:cNvSpPr>
          <p:nvPr/>
        </p:nvSpPr>
        <p:spPr bwMode="auto">
          <a:xfrm>
            <a:off x="5219700" y="1887538"/>
            <a:ext cx="4683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;    </a:t>
            </a:r>
            <a:endParaRPr lang="ru-RU" sz="18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63" name="Google Shape;163;p21"/>
          <p:cNvSpPr>
            <a:spLocks noChangeArrowheads="1"/>
          </p:cNvSpPr>
          <p:nvPr/>
        </p:nvSpPr>
        <p:spPr bwMode="auto">
          <a:xfrm>
            <a:off x="3203575" y="2546350"/>
            <a:ext cx="19034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Отсюда  </a:t>
            </a:r>
            <a:endParaRPr lang="ru-RU" sz="18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64" name="Google Shape;164;p21"/>
          <p:cNvSpPr>
            <a:spLocks noChangeArrowheads="1"/>
          </p:cNvSpPr>
          <p:nvPr/>
        </p:nvSpPr>
        <p:spPr bwMode="auto">
          <a:xfrm>
            <a:off x="468313" y="5013325"/>
            <a:ext cx="8280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проницаемость среды, безразмерная величина, характеризующая свойства диэлектрика. </a:t>
            </a:r>
            <a:endParaRPr lang="ru-RU" sz="18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65" name="Google Shape;165;p21"/>
          <p:cNvSpPr>
            <a:spLocks noChangeArrowheads="1"/>
          </p:cNvSpPr>
          <p:nvPr/>
        </p:nvSpPr>
        <p:spPr bwMode="auto">
          <a:xfrm>
            <a:off x="7092950" y="1844675"/>
            <a:ext cx="284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;</a:t>
            </a:r>
            <a:endParaRPr lang="ru-RU" sz="18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66" name="Google Shape;166;p2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1052513"/>
            <a:ext cx="24384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Google Shape;167;p2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989138"/>
            <a:ext cx="1231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Google Shape;168;p21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636838"/>
            <a:ext cx="825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Google Shape;170;p21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4652963"/>
            <a:ext cx="1066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3575" y="3244850"/>
            <a:ext cx="2829320" cy="93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Google Shape;175;p22"/>
          <p:cNvGraphicFramePr/>
          <p:nvPr/>
        </p:nvGraphicFramePr>
        <p:xfrm>
          <a:off x="1331639" y="2026641"/>
          <a:ext cx="6768750" cy="2919890"/>
        </p:xfrm>
        <a:graphic>
          <a:graphicData uri="http://schemas.openxmlformats.org/drawingml/2006/table">
            <a:tbl>
              <a:tblPr firstRow="1" firstCol="1" lastRow="1" lastCol="1" bandRow="1" bandCol="1">
                <a:gradFill>
                  <a:gsLst>
                    <a:gs pos="0">
                      <a:srgbClr val="FFBB82"/>
                    </a:gs>
                    <a:gs pos="35000">
                      <a:srgbClr val="FFCFA8"/>
                    </a:gs>
                    <a:gs pos="100000">
                      <a:srgbClr val="FFEBD9"/>
                    </a:gs>
                  </a:gsLst>
                  <a:lin ang="16200000" scaled="0"/>
                </a:gradFill>
                <a:tableStyleId>{68D1F084-2079-4A48-AA21-03B8B0147486}</a:tableStyleId>
              </a:tblPr>
              <a:tblGrid>
                <a:gridCol w="2715575"/>
                <a:gridCol w="946400"/>
                <a:gridCol w="2330075"/>
                <a:gridCol w="776700"/>
              </a:tblGrid>
              <a:tr h="46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Вещество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Вещество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u="none" strike="noStrike" cap="none"/>
                        <a:t>Вода чистая</a:t>
                      </a:r>
                      <a:endParaRPr sz="24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/>
                        <a:t>81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Парафин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/>
                        <a:t>2,3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u="none" strike="noStrike" cap="none"/>
                        <a:t>Воздух</a:t>
                      </a:r>
                      <a:endParaRPr sz="24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/>
                        <a:t>1,0006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Слюда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/>
                        <a:t>6-8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u="none" strike="noStrike" cap="none"/>
                        <a:t>Кварц</a:t>
                      </a:r>
                      <a:endParaRPr sz="24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/>
                        <a:t>4,5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Стекло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/>
                        <a:t>4-7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u="none" strike="noStrike" cap="none"/>
                        <a:t>Керамика радиотехническая</a:t>
                      </a:r>
                      <a:endParaRPr sz="24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/>
                        <a:t>до 80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>Эбонит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/>
                        <a:t>3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u="none" strike="noStrike" cap="none"/>
                        <a:t>Масло трансформаторное</a:t>
                      </a:r>
                      <a:endParaRPr sz="24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/>
                        <a:t>2,2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u="none" strike="noStrike" cap="none"/>
                        <a:t>Янтарь</a:t>
                      </a:r>
                      <a:endParaRPr sz="24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/>
                        <a:t>2,8</a:t>
                      </a:r>
                      <a:endParaRPr sz="2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pic>
        <p:nvPicPr>
          <p:cNvPr id="11267" name="Google Shape;176;p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838" y="2111375"/>
            <a:ext cx="228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Google Shape;177;p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3488" y="2133600"/>
            <a:ext cx="228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" name="Google Shape;178;p22"/>
          <p:cNvSpPr>
            <a:spLocks noChangeArrowheads="1"/>
          </p:cNvSpPr>
          <p:nvPr/>
        </p:nvSpPr>
        <p:spPr bwMode="auto">
          <a:xfrm>
            <a:off x="55563" y="476250"/>
            <a:ext cx="89090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457200"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Она показывает, во сколько раз электростатическое поле ослабляется диэлектриком.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>
            <a:spLocks noChangeArrowheads="1"/>
          </p:cNvSpPr>
          <p:nvPr/>
        </p:nvSpPr>
        <p:spPr bwMode="auto">
          <a:xfrm>
            <a:off x="0" y="1989138"/>
            <a:ext cx="8893175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457200"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                    – характеризует электростатическое поле, созданное свободными зарядами в вакууме, но при таком их распределении, какое наблюдается при наличии диэлектрика. </a:t>
            </a:r>
          </a:p>
        </p:txBody>
      </p:sp>
      <p:sp>
        <p:nvSpPr>
          <p:cNvPr id="184" name="Google Shape;184;p23"/>
          <p:cNvSpPr>
            <a:spLocks noChangeArrowheads="1"/>
          </p:cNvSpPr>
          <p:nvPr/>
        </p:nvSpPr>
        <p:spPr bwMode="auto">
          <a:xfrm>
            <a:off x="250825" y="260350"/>
            <a:ext cx="864235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</a:pPr>
            <a:r>
              <a:rPr 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2.Теорема Гаусса для электростатического поля в диэлектрике.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Вектор электрического смещения </a:t>
            </a:r>
            <a:endParaRPr lang="ru-RU" sz="2800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85" name="Google Shape;185;p23"/>
          <p:cNvSpPr>
            <a:spLocks noChangeArrowheads="1"/>
          </p:cNvSpPr>
          <p:nvPr/>
        </p:nvSpPr>
        <p:spPr bwMode="auto">
          <a:xfrm>
            <a:off x="395288" y="1484313"/>
            <a:ext cx="574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Вектор электрического смещения</a:t>
            </a:r>
            <a:r>
              <a:rPr lang="ru-RU" sz="2400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endParaRPr lang="ru-RU" sz="2400">
              <a:solidFill>
                <a:srgbClr val="558E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2293" name="Google Shape;186;p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0475" y="2012950"/>
            <a:ext cx="314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Google Shape;187;p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18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2295" name="Google Shape;188;p2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318000"/>
            <a:ext cx="276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Google Shape;189;p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6525" y="4699000"/>
            <a:ext cx="314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" name="Google Shape;190;p23"/>
          <p:cNvSpPr>
            <a:spLocks noChangeArrowheads="1"/>
          </p:cNvSpPr>
          <p:nvPr/>
        </p:nvSpPr>
        <p:spPr bwMode="auto">
          <a:xfrm>
            <a:off x="395288" y="4508500"/>
            <a:ext cx="84613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Линии вектора        могут начинаться и заканчиваться как на свободных, так и на связанных зарядах, линии вектора        только на свободных зарядах. </a:t>
            </a: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033" y="3393946"/>
            <a:ext cx="2029108" cy="924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>
            <a:spLocks noChangeArrowheads="1"/>
          </p:cNvSpPr>
          <p:nvPr/>
        </p:nvSpPr>
        <p:spPr bwMode="auto">
          <a:xfrm>
            <a:off x="361950" y="873125"/>
            <a:ext cx="83534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Электрическое смещение не зависит от свойств среды: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7" name="Google Shape;197;p24"/>
          <p:cNvSpPr>
            <a:spLocks noChangeArrowheads="1"/>
          </p:cNvSpPr>
          <p:nvPr/>
        </p:nvSpPr>
        <p:spPr bwMode="auto">
          <a:xfrm>
            <a:off x="468313" y="2722563"/>
            <a:ext cx="82804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 так, электрическое  смещение  внутри однородного диэлектрика совпадает с электрическим смещением внешнего поля, т.е. вакуума.</a:t>
            </a:r>
          </a:p>
        </p:txBody>
      </p:sp>
      <p:pic>
        <p:nvPicPr>
          <p:cNvPr id="13316" name="Google Shape;198;p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773238"/>
            <a:ext cx="11811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Google Shape;199;p2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773238"/>
            <a:ext cx="170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Google Shape;200;p2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1844675"/>
            <a:ext cx="9525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>
            <a:spLocks noChangeArrowheads="1"/>
          </p:cNvSpPr>
          <p:nvPr/>
        </p:nvSpPr>
        <p:spPr bwMode="auto">
          <a:xfrm>
            <a:off x="539750" y="549275"/>
            <a:ext cx="82804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Теорема Гаусса для электростатического поля в диэлектрике</a:t>
            </a:r>
          </a:p>
        </p:txBody>
      </p:sp>
      <p:sp>
        <p:nvSpPr>
          <p:cNvPr id="207" name="Google Shape;207;p25"/>
          <p:cNvSpPr>
            <a:spLocks noChangeArrowheads="1"/>
          </p:cNvSpPr>
          <p:nvPr/>
        </p:nvSpPr>
        <p:spPr bwMode="auto">
          <a:xfrm>
            <a:off x="522288" y="1903413"/>
            <a:ext cx="80994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Поток вектора электрического смещения через  произвольную замкнутую поверхность в диэлектрике  равен сумме свободных зарядов, заключенных внутри  этой поверхности. </a:t>
            </a:r>
          </a:p>
        </p:txBody>
      </p:sp>
      <p:sp>
        <p:nvSpPr>
          <p:cNvPr id="14340" name="Google Shape;208;p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18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4341" name="Google Shape;209;p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797425"/>
            <a:ext cx="2921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>
            <a:spLocks noChangeArrowheads="1"/>
          </p:cNvSpPr>
          <p:nvPr/>
        </p:nvSpPr>
        <p:spPr bwMode="auto">
          <a:xfrm>
            <a:off x="323850" y="268288"/>
            <a:ext cx="866616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3. Энергия электростатического поля. 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Проводники в электростатическом поле</a:t>
            </a:r>
          </a:p>
        </p:txBody>
      </p:sp>
      <p:sp>
        <p:nvSpPr>
          <p:cNvPr id="215" name="Google Shape;215;p26"/>
          <p:cNvSpPr>
            <a:spLocks noChangeArrowheads="1"/>
          </p:cNvSpPr>
          <p:nvPr/>
        </p:nvSpPr>
        <p:spPr bwMode="auto">
          <a:xfrm>
            <a:off x="323850" y="981075"/>
            <a:ext cx="86407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Основная особенность проводников – наличие  </a:t>
            </a:r>
            <a:r>
              <a:rPr lang="ru-RU" sz="24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свободных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зарядов (электронов), которые участвуют в тепловом движении и могут перемещаться по всему объему проводника. Типичные проводники – металлы.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16" name="Google Shape;216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278188"/>
            <a:ext cx="539908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>
            <a:spLocks noChangeArrowheads="1"/>
          </p:cNvSpPr>
          <p:nvPr/>
        </p:nvSpPr>
        <p:spPr bwMode="auto">
          <a:xfrm>
            <a:off x="234950" y="762000"/>
            <a:ext cx="890905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В отсутствие внешнего поля в любом элементе объема проводника отрицательный свободный заряд компенсируется положительным зарядом ионной решетки. </a:t>
            </a:r>
          </a:p>
          <a:p>
            <a:pPr eaLnBrk="1" hangingPunct="1">
              <a:lnSpc>
                <a:spcPct val="115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В проводнике, внесенном в электрическое поле, происходит перераспределение свободных зарядов, в результате чего на поверхности проводника возникают некомпенсированные положительные и отрицательные заряды.  </a:t>
            </a:r>
          </a:p>
        </p:txBody>
      </p:sp>
      <p:sp>
        <p:nvSpPr>
          <p:cNvPr id="222" name="Google Shape;222;p27"/>
          <p:cNvSpPr>
            <a:spLocks noChangeArrowheads="1"/>
          </p:cNvSpPr>
          <p:nvPr/>
        </p:nvSpPr>
        <p:spPr bwMode="auto">
          <a:xfrm>
            <a:off x="271463" y="4354513"/>
            <a:ext cx="8712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Этот процесс называют электростатической индукцией, а появившиеся на поверхности проводника заряды – индуцированными зарядами.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build="p"/>
      <p:bldP spid="2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>
            <a:spLocks noChangeArrowheads="1"/>
          </p:cNvSpPr>
          <p:nvPr/>
        </p:nvSpPr>
        <p:spPr bwMode="auto">
          <a:xfrm>
            <a:off x="287338" y="0"/>
            <a:ext cx="8748712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lnSpc>
                <a:spcPct val="114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Индуцированные заряды создают свое собственное поле      , которое компенсирует внешнее поле     во всем объеме проводника:                      (внутри проводника).  Поскольку                     = 0 и φ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=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const, то при равновесии зарядов:</a:t>
            </a:r>
            <a:endParaRPr lang="ru-RU" sz="2400"/>
          </a:p>
          <a:p>
            <a:pPr eaLnBrk="1" hangingPunct="1">
              <a:lnSpc>
                <a:spcPct val="114000"/>
              </a:lnSpc>
              <a:buClr>
                <a:srgbClr val="000000"/>
              </a:buClr>
              <a:buFont typeface="Arial" pitchFamily="34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lnSpc>
                <a:spcPct val="114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  <a:p>
            <a:pPr eaLnBrk="1" hangingPunct="1">
              <a:lnSpc>
                <a:spcPct val="114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</p:txBody>
      </p:sp>
      <p:pic>
        <p:nvPicPr>
          <p:cNvPr id="17411" name="Google Shape;228;p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0025" y="454025"/>
            <a:ext cx="279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Google Shape;229;p2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7638" y="876300"/>
            <a:ext cx="258762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Google Shape;230;p2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1838" y="1293813"/>
            <a:ext cx="16478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" name="Google Shape;231;p28"/>
          <p:cNvSpPr>
            <a:spLocks noChangeArrowheads="1"/>
          </p:cNvSpPr>
          <p:nvPr/>
        </p:nvSpPr>
        <p:spPr bwMode="auto">
          <a:xfrm>
            <a:off x="342900" y="2708275"/>
            <a:ext cx="88376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514350" indent="-514350" eaLnBrk="1" hangingPunct="1">
              <a:buClr>
                <a:srgbClr val="000000"/>
              </a:buClr>
              <a:buSzPts val="2800"/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Потенциалы во всех точках проводника одинаковы и равны потенциалу на его поверхности.</a:t>
            </a:r>
          </a:p>
          <a:p>
            <a:pPr marL="514350" indent="-514350" eaLnBrk="1" hangingPunct="1">
              <a:spcBef>
                <a:spcPts val="750"/>
              </a:spcBef>
              <a:buClr>
                <a:srgbClr val="000000"/>
              </a:buClr>
              <a:buSzPts val="2800"/>
              <a:buFont typeface="Calibri" pitchFamily="34" charset="0"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Объем проводника представляет собой эквипотенциальную область, а его поверхность – эквипотенциальная поверхность. </a:t>
            </a:r>
          </a:p>
          <a:p>
            <a:pPr marL="514350" indent="-514350" eaLnBrk="1" hangingPunct="1">
              <a:spcBef>
                <a:spcPts val="750"/>
              </a:spcBef>
              <a:buClr>
                <a:srgbClr val="000000"/>
              </a:buClr>
              <a:buSzPts val="2800"/>
              <a:buFont typeface="Calibri" pitchFamily="34" charset="0"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У поверхности проводника вектор напряженности  направлен по нормали к ней.</a:t>
            </a:r>
          </a:p>
        </p:txBody>
      </p:sp>
      <p:pic>
        <p:nvPicPr>
          <p:cNvPr id="17415" name="Google Shape;232;p28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7263" y="1641475"/>
            <a:ext cx="16367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  <p:bldP spid="2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1729 г. английский физик Стефан Грей обнаружил, что электрический заряд может перемещаться по одним телам и не перемещаться по другим. Например, по металлической проволоке электричество в его опытах распространялось, а по шелковой нити нет. С тех пор все вещества стали делиться на проводники и непроводники электричества. Последние были названы Фарадеем диэлектриками.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Введѐнный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Фарадеем в 1837 г. термин «диэлектрики» образован от двух слов - греческого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(что значит «через») и английского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electric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(электрический).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2800" y="286327"/>
            <a:ext cx="6991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Лекционные  экспонаты.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7974" y="3661062"/>
            <a:ext cx="1914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39855" y="3306373"/>
            <a:ext cx="31034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ГРЕЙ </a:t>
            </a:r>
            <a:r>
              <a:rPr lang="ru-RU" b="1" dirty="0" err="1" smtClean="0"/>
              <a:t>Стефен</a:t>
            </a:r>
            <a:r>
              <a:rPr lang="ru-RU" b="1" dirty="0" smtClean="0"/>
              <a:t> (</a:t>
            </a:r>
            <a:r>
              <a:rPr lang="ru-RU" b="1" dirty="0" err="1" smtClean="0"/>
              <a:t>Gray</a:t>
            </a:r>
            <a:r>
              <a:rPr lang="ru-RU" b="1" dirty="0" smtClean="0"/>
              <a:t> </a:t>
            </a:r>
            <a:r>
              <a:rPr lang="ru-RU" b="1" dirty="0" err="1" smtClean="0"/>
              <a:t>Stephen</a:t>
            </a:r>
            <a:r>
              <a:rPr lang="ru-RU" b="1" dirty="0" smtClean="0"/>
              <a:t>) ( 26.XII.1666 - 15.II.1736) </a:t>
            </a:r>
            <a:r>
              <a:rPr lang="ru-RU" dirty="0" smtClean="0"/>
              <a:t>- английский физик, член Лондонского королевского </a:t>
            </a:r>
            <a:r>
              <a:rPr lang="ru-RU" dirty="0" err="1" smtClean="0"/>
              <a:t>об-ва</a:t>
            </a:r>
            <a:r>
              <a:rPr lang="ru-RU" dirty="0" smtClean="0"/>
              <a:t> (1732). 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76250"/>
            <a:ext cx="55784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" name="Google Shape;238;p29"/>
          <p:cNvSpPr>
            <a:spLocks noChangeArrowheads="1"/>
          </p:cNvSpPr>
          <p:nvPr/>
        </p:nvSpPr>
        <p:spPr bwMode="auto">
          <a:xfrm>
            <a:off x="414338" y="3500438"/>
            <a:ext cx="89106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Все внутренние области проводника, внесенного в электрическое поле, остаются электронейтральными. </a:t>
            </a:r>
          </a:p>
        </p:txBody>
      </p:sp>
      <p:sp>
        <p:nvSpPr>
          <p:cNvPr id="239" name="Google Shape;239;p29"/>
          <p:cNvSpPr>
            <a:spLocks noChangeArrowheads="1"/>
          </p:cNvSpPr>
          <p:nvPr/>
        </p:nvSpPr>
        <p:spPr bwMode="auto">
          <a:xfrm>
            <a:off x="395288" y="4494213"/>
            <a:ext cx="89090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Если удалить некоторый объем, выделенный внутри проводника, и образовать полость, то электрическое  поле внутри полости будет равно нулю. На этом явлении основана электростатическая защита. 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  <p:bldP spid="2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>
            <a:spLocks noChangeArrowheads="1"/>
          </p:cNvSpPr>
          <p:nvPr/>
        </p:nvSpPr>
        <p:spPr bwMode="auto">
          <a:xfrm>
            <a:off x="395288" y="404813"/>
            <a:ext cx="84978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Определим напряженность электростатического поля у поверхности заряженного проводника</a:t>
            </a:r>
            <a:endParaRPr lang="ru-RU" sz="1200"/>
          </a:p>
        </p:txBody>
      </p:sp>
      <p:sp>
        <p:nvSpPr>
          <p:cNvPr id="245" name="Google Shape;245;p30"/>
          <p:cNvSpPr>
            <a:spLocks noChangeArrowheads="1"/>
          </p:cNvSpPr>
          <p:nvPr/>
        </p:nvSpPr>
        <p:spPr bwMode="auto">
          <a:xfrm>
            <a:off x="342900" y="4810125"/>
            <a:ext cx="890905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Напряженность электростатического поля у поверхности заряженного проводника определяется поверхностной плотностью заряда.</a:t>
            </a:r>
          </a:p>
        </p:txBody>
      </p:sp>
      <p:pic>
        <p:nvPicPr>
          <p:cNvPr id="19460" name="Google Shape;246;p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000250"/>
            <a:ext cx="28575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" name="Google Shape;247;p3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500188"/>
            <a:ext cx="34290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Google Shape;248;p3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2243138"/>
            <a:ext cx="1028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Google Shape;249;p30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3068638"/>
            <a:ext cx="2209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Google Shape;250;p30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3716338"/>
            <a:ext cx="25527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  <p:bldP spid="2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>
            <a:spLocks noChangeArrowheads="1"/>
          </p:cNvSpPr>
          <p:nvPr/>
        </p:nvSpPr>
        <p:spPr bwMode="auto">
          <a:xfrm>
            <a:off x="250825" y="188913"/>
            <a:ext cx="83169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	</a:t>
            </a: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Электроемкость уединенного проводника</a:t>
            </a: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28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Опыт показывает, что для данного уединенного проводника выполняется условие: 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0" name="Google Shape;100;p15"/>
          <p:cNvSpPr>
            <a:spLocks noChangeArrowheads="1"/>
          </p:cNvSpPr>
          <p:nvPr/>
        </p:nvSpPr>
        <p:spPr bwMode="auto">
          <a:xfrm>
            <a:off x="179388" y="2378075"/>
            <a:ext cx="76358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Для данного проводника это отношение является величиной постоянной и носит название электроемкость уединенного проводника (С).</a:t>
            </a:r>
          </a:p>
        </p:txBody>
      </p:sp>
      <p:sp>
        <p:nvSpPr>
          <p:cNvPr id="101" name="Google Shape;101;p15"/>
          <p:cNvSpPr>
            <a:spLocks noChangeArrowheads="1"/>
          </p:cNvSpPr>
          <p:nvPr/>
        </p:nvSpPr>
        <p:spPr bwMode="auto">
          <a:xfrm>
            <a:off x="185738" y="4086225"/>
            <a:ext cx="75072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За единицу электроемкости  1Ф (Фарад) принимают емкость такого проводника, потенциал которого изменяется на 1 В при сообщении ему заряда 1 Кл.</a:t>
            </a:r>
            <a:endParaRPr lang="ru-RU" sz="2400" i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4581" name="Google Shape;102;p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3" name="Google Shape;103;p15"/>
          <p:cNvSpPr>
            <a:spLocks noChangeArrowheads="1"/>
          </p:cNvSpPr>
          <p:nvPr/>
        </p:nvSpPr>
        <p:spPr bwMode="auto">
          <a:xfrm>
            <a:off x="255588" y="5799138"/>
            <a:ext cx="52879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Электроемкость шара (сферы):  </a:t>
            </a:r>
          </a:p>
        </p:txBody>
      </p:sp>
      <p:sp>
        <p:nvSpPr>
          <p:cNvPr id="24583" name="Google Shape;104;p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05" name="Google Shape;105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844675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Google Shape;106;p1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7975" y="2862263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Google Shape;107;p1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5943600"/>
            <a:ext cx="1600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Google Shape;108;p1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0138" y="4467225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/>
      <p:bldP spid="100" grpId="0"/>
      <p:bldP spid="101" grpId="0"/>
      <p:bldP spid="10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>
            <a:spLocks noChangeArrowheads="1"/>
          </p:cNvSpPr>
          <p:nvPr/>
        </p:nvSpPr>
        <p:spPr bwMode="auto">
          <a:xfrm>
            <a:off x="250825" y="3436938"/>
            <a:ext cx="848677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lnSpc>
                <a:spcPct val="114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Поэтому потенциал проводника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 являющийся алгебраической суммой потенциала собственных зарядов  и зарядов, индуцированных на проводнике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уменьшится, а значит электроемкость проводника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увеличится. </a:t>
            </a:r>
            <a:endParaRPr lang="ru-RU" sz="16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14" name="Google Shape;114;p16"/>
          <p:cNvSpPr>
            <a:spLocks noChangeArrowheads="1"/>
          </p:cNvSpPr>
          <p:nvPr/>
        </p:nvSpPr>
        <p:spPr bwMode="auto">
          <a:xfrm>
            <a:off x="250825" y="244475"/>
            <a:ext cx="662463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		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Конденсаторы</a:t>
            </a:r>
          </a:p>
        </p:txBody>
      </p:sp>
      <p:sp>
        <p:nvSpPr>
          <p:cNvPr id="115" name="Google Shape;115;p16"/>
          <p:cNvSpPr>
            <a:spLocks noChangeArrowheads="1"/>
          </p:cNvSpPr>
          <p:nvPr/>
        </p:nvSpPr>
        <p:spPr bwMode="auto">
          <a:xfrm>
            <a:off x="185738" y="1204913"/>
            <a:ext cx="8389937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Если к положительно заряженному уединенному проводнику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с потенциалом φ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приближать другой незаряженный проводник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то индуцированные  отрицательные заряды на проводнике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будут располагаться к проводнику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ближе, чем положительные.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76250"/>
            <a:ext cx="42560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Google Shape;122;p1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25450"/>
            <a:ext cx="2349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Google Shape;123;p17"/>
          <p:cNvSpPr>
            <a:spLocks noChangeArrowheads="1"/>
          </p:cNvSpPr>
          <p:nvPr/>
        </p:nvSpPr>
        <p:spPr bwMode="auto">
          <a:xfrm>
            <a:off x="395288" y="1844675"/>
            <a:ext cx="85693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Наибольший практический интерес представляет случай, когда заряды  и потенциалы проводников одинаковы по модулю и противоположны по знаку: </a:t>
            </a:r>
          </a:p>
          <a:p>
            <a:pPr eaLnBrk="1" hangingPunct="1">
              <a:spcBef>
                <a:spcPts val="75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   и                        . В этом случае можно ввести понятие взаимной электрической ёмкости.</a:t>
            </a:r>
          </a:p>
        </p:txBody>
      </p:sp>
      <p:sp>
        <p:nvSpPr>
          <p:cNvPr id="124" name="Google Shape;124;p17"/>
          <p:cNvSpPr>
            <a:spLocks noChangeArrowheads="1"/>
          </p:cNvSpPr>
          <p:nvPr/>
        </p:nvSpPr>
        <p:spPr bwMode="auto">
          <a:xfrm>
            <a:off x="396875" y="4221163"/>
            <a:ext cx="85677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Электроемкостью системы из двух проводников называется физическая величина, равная отношению заряда  одного из проводников к разности потенциалов Δφ (напряжению U) между ними: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6630" name="Google Shape;125;p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6631" name="Google Shape;126;p1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9663" y="5908675"/>
            <a:ext cx="914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Google Shape;127;p17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" y="3113088"/>
            <a:ext cx="898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Google Shape;128;p17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9900" y="3133725"/>
            <a:ext cx="17065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>
            <a:spLocks noChangeArrowheads="1"/>
          </p:cNvSpPr>
          <p:nvPr/>
        </p:nvSpPr>
        <p:spPr bwMode="auto">
          <a:xfrm>
            <a:off x="539750" y="476250"/>
            <a:ext cx="8424863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Система, состоящая  из двух близко расположенных проводников (обкладок),  обладающая электроемкостью, не зависящей от присутствия вблизи других заряженных тел, называется конденсатором.</a:t>
            </a:r>
          </a:p>
        </p:txBody>
      </p:sp>
      <p:sp>
        <p:nvSpPr>
          <p:cNvPr id="134" name="Google Shape;134;p18"/>
          <p:cNvSpPr>
            <a:spLocks noChangeArrowheads="1"/>
          </p:cNvSpPr>
          <p:nvPr/>
        </p:nvSpPr>
        <p:spPr bwMode="auto">
          <a:xfrm>
            <a:off x="539750" y="3063875"/>
            <a:ext cx="82804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Этому условию удовлетворяют три варианта расположения проводников:</a:t>
            </a:r>
          </a:p>
        </p:txBody>
      </p:sp>
      <p:sp>
        <p:nvSpPr>
          <p:cNvPr id="135" name="Google Shape;135;p18"/>
          <p:cNvSpPr>
            <a:spLocks noChangeArrowheads="1"/>
          </p:cNvSpPr>
          <p:nvPr/>
        </p:nvSpPr>
        <p:spPr bwMode="auto">
          <a:xfrm>
            <a:off x="755650" y="4225925"/>
            <a:ext cx="82804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 algn="just" eaLnBrk="1" hangingPunct="1">
              <a:lnSpc>
                <a:spcPct val="115000"/>
              </a:lnSpc>
              <a:buClr>
                <a:srgbClr val="000000"/>
              </a:buClr>
              <a:buSzPts val="2800"/>
              <a:buFont typeface="Noto Sans Symbols"/>
              <a:buChar char="∙"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две плоские пластины;</a:t>
            </a:r>
          </a:p>
          <a:p>
            <a:pPr marL="342900" indent="-342900" algn="just" eaLnBrk="1" hangingPunct="1">
              <a:lnSpc>
                <a:spcPct val="115000"/>
              </a:lnSpc>
              <a:buClr>
                <a:srgbClr val="000000"/>
              </a:buClr>
              <a:buSzPts val="2800"/>
              <a:buFont typeface="Noto Sans Symbols"/>
              <a:buChar char="∙"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два коаксиальных цилиндра;</a:t>
            </a:r>
          </a:p>
          <a:p>
            <a:pPr marL="342900" indent="-342900" algn="just" eaLnBrk="1" hangingPunct="1">
              <a:lnSpc>
                <a:spcPct val="115000"/>
              </a:lnSpc>
              <a:buClr>
                <a:srgbClr val="000000"/>
              </a:buClr>
              <a:buSzPts val="2800"/>
              <a:buFont typeface="Noto Sans Symbols"/>
              <a:buChar char="∙"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две концентрические сферы.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>
            <a:spLocks noChangeArrowheads="1"/>
          </p:cNvSpPr>
          <p:nvPr/>
        </p:nvSpPr>
        <p:spPr bwMode="auto">
          <a:xfrm>
            <a:off x="444500" y="1627188"/>
            <a:ext cx="84963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just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</a:t>
            </a:r>
            <a:r>
              <a:rPr lang="ru-RU" sz="28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</a:t>
            </a: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–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электроёмкость плоского конденсатора; </a:t>
            </a:r>
            <a:endParaRPr lang="ru-RU" sz="2400"/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2400" i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– площадь пластин конденсатора; 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– расстояние между пластинами; ε – диэлектрическая проницаемость среды, помещенной между обкладок конденсатора.</a:t>
            </a:r>
            <a:endParaRPr lang="ru-RU" sz="2400"/>
          </a:p>
        </p:txBody>
      </p:sp>
      <p:sp>
        <p:nvSpPr>
          <p:cNvPr id="149" name="Google Shape;149;p20"/>
          <p:cNvSpPr>
            <a:spLocks noChangeArrowheads="1"/>
          </p:cNvSpPr>
          <p:nvPr/>
        </p:nvSpPr>
        <p:spPr bwMode="auto">
          <a:xfrm>
            <a:off x="466725" y="122238"/>
            <a:ext cx="83518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Электроемкость конденсатора зависит от его размеров, формы и диэлектрической проницаемость ε диэлектрика, помещенного  между обкладками конденсатора. 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0" name="Google Shape;150;p20"/>
          <p:cNvSpPr>
            <a:spLocks noChangeArrowheads="1"/>
          </p:cNvSpPr>
          <p:nvPr/>
        </p:nvSpPr>
        <p:spPr bwMode="auto">
          <a:xfrm>
            <a:off x="2987675" y="4221163"/>
            <a:ext cx="58324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– электроемкость сферического конденсатора;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1" name="Google Shape;151;p20"/>
          <p:cNvSpPr>
            <a:spLocks noChangeArrowheads="1"/>
          </p:cNvSpPr>
          <p:nvPr/>
        </p:nvSpPr>
        <p:spPr bwMode="auto">
          <a:xfrm>
            <a:off x="2987675" y="5589588"/>
            <a:ext cx="58324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– электроемкость цилиндрического конденсатора.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8678" name="Google Shape;152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221163"/>
            <a:ext cx="23241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Google Shape;153;p2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5373688"/>
            <a:ext cx="14351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Google Shape;154;p2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706563"/>
            <a:ext cx="1206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  <p:bldP spid="1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>
            <a:spLocks noChangeArrowheads="1"/>
          </p:cNvSpPr>
          <p:nvPr/>
        </p:nvSpPr>
        <p:spPr bwMode="auto">
          <a:xfrm>
            <a:off x="323850" y="260350"/>
            <a:ext cx="87122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Параллельное и последовательное соединение конденсаторов</a:t>
            </a:r>
          </a:p>
        </p:txBody>
      </p:sp>
      <p:pic>
        <p:nvPicPr>
          <p:cNvPr id="162" name="Google Shape;162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25588"/>
            <a:ext cx="349567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" name="Google Shape;163;p21"/>
          <p:cNvSpPr>
            <a:spLocks noChangeArrowheads="1"/>
          </p:cNvSpPr>
          <p:nvPr/>
        </p:nvSpPr>
        <p:spPr bwMode="auto">
          <a:xfrm>
            <a:off x="3819525" y="1397000"/>
            <a:ext cx="5324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Последовательное соединение: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9701" name="Google Shape;164;p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9702" name="Google Shape;165;p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205038"/>
            <a:ext cx="15525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Google Shape;166;p2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4138613"/>
            <a:ext cx="377983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" name="Google Shape;167;p21"/>
          <p:cNvSpPr>
            <a:spLocks noChangeArrowheads="1"/>
          </p:cNvSpPr>
          <p:nvPr/>
        </p:nvSpPr>
        <p:spPr bwMode="auto">
          <a:xfrm>
            <a:off x="4313238" y="4192588"/>
            <a:ext cx="4772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Параллельное соединение:</a:t>
            </a:r>
          </a:p>
        </p:txBody>
      </p:sp>
      <p:sp>
        <p:nvSpPr>
          <p:cNvPr id="29705" name="Google Shape;168;p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9706" name="Google Shape;169;p2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5013325"/>
            <a:ext cx="1524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>
            <a:spLocks noChangeArrowheads="1"/>
          </p:cNvSpPr>
          <p:nvPr/>
        </p:nvSpPr>
        <p:spPr bwMode="auto">
          <a:xfrm>
            <a:off x="395288" y="5373688"/>
            <a:ext cx="87487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где   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– потенциал поля в точке нахождения заряда     , создаваемый всеми остальными зарядами системы. </a:t>
            </a:r>
            <a:endParaRPr lang="ru-RU" sz="16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76" name="Google Shape;176;p22"/>
          <p:cNvSpPr>
            <a:spLocks noChangeArrowheads="1"/>
          </p:cNvSpPr>
          <p:nvPr/>
        </p:nvSpPr>
        <p:spPr bwMode="auto">
          <a:xfrm>
            <a:off x="428172" y="324667"/>
            <a:ext cx="5337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Энергия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системы зарядов</a:t>
            </a:r>
          </a:p>
        </p:txBody>
      </p:sp>
      <p:sp>
        <p:nvSpPr>
          <p:cNvPr id="177" name="Google Shape;177;p22"/>
          <p:cNvSpPr>
            <a:spLocks noChangeArrowheads="1"/>
          </p:cNvSpPr>
          <p:nvPr/>
        </p:nvSpPr>
        <p:spPr bwMode="auto">
          <a:xfrm>
            <a:off x="395288" y="765175"/>
            <a:ext cx="85693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Найдем потенциальную энергию системы двух неподвижных точечных зарядов 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q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и 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q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2 ,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Находящихся на расстоянии 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друг от друга. </a:t>
            </a:r>
            <a:endParaRPr lang="ru-RU" sz="28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78" name="Google Shape;178;p22"/>
          <p:cNvSpPr>
            <a:spLocks noChangeArrowheads="1"/>
          </p:cNvSpPr>
          <p:nvPr/>
        </p:nvSpPr>
        <p:spPr bwMode="auto">
          <a:xfrm>
            <a:off x="3430588" y="2276475"/>
            <a:ext cx="925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 где</a:t>
            </a:r>
          </a:p>
        </p:txBody>
      </p:sp>
      <p:sp>
        <p:nvSpPr>
          <p:cNvPr id="179" name="Google Shape;179;p22"/>
          <p:cNvSpPr>
            <a:spLocks noChangeArrowheads="1"/>
          </p:cNvSpPr>
          <p:nvPr/>
        </p:nvSpPr>
        <p:spPr bwMode="auto">
          <a:xfrm>
            <a:off x="596900" y="3213100"/>
            <a:ext cx="1454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Отсюда</a:t>
            </a: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</a:t>
            </a:r>
          </a:p>
        </p:txBody>
      </p:sp>
      <p:sp>
        <p:nvSpPr>
          <p:cNvPr id="180" name="Google Shape;180;p22"/>
          <p:cNvSpPr>
            <a:spLocks noChangeArrowheads="1"/>
          </p:cNvSpPr>
          <p:nvPr/>
        </p:nvSpPr>
        <p:spPr bwMode="auto">
          <a:xfrm>
            <a:off x="611188" y="3933825"/>
            <a:ext cx="69135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 случае 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неподвижных точечных зарядов: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30728" name="Google Shape;181;p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5461000"/>
            <a:ext cx="26511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Google Shape;182;p2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349500"/>
            <a:ext cx="297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Google Shape;183;p2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3068638"/>
            <a:ext cx="59817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Google Shape;184;p2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4437063"/>
            <a:ext cx="203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Google Shape;185;p22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2133600"/>
            <a:ext cx="43815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Google Shape;186;p22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5445125"/>
            <a:ext cx="317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>
            <a:spLocks noChangeArrowheads="1"/>
          </p:cNvSpPr>
          <p:nvPr/>
        </p:nvSpPr>
        <p:spPr bwMode="auto">
          <a:xfrm>
            <a:off x="130175" y="333375"/>
            <a:ext cx="874871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Энергия заряженного уединенного проводника</a:t>
            </a:r>
          </a:p>
        </p:txBody>
      </p:sp>
      <p:pic>
        <p:nvPicPr>
          <p:cNvPr id="202" name="Google Shape;202;p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88" y="1196975"/>
            <a:ext cx="261937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" name="Google Shape;203;p24"/>
          <p:cNvSpPr>
            <a:spLocks noChangeArrowheads="1"/>
          </p:cNvSpPr>
          <p:nvPr/>
        </p:nvSpPr>
        <p:spPr bwMode="auto">
          <a:xfrm>
            <a:off x="3203575" y="1108075"/>
            <a:ext cx="56753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При переносе заряда 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dq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из бесконечности на этот проводник совершается работа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04" name="Google Shape;204;p24"/>
          <p:cNvSpPr>
            <a:spLocks noChangeArrowheads="1"/>
          </p:cNvSpPr>
          <p:nvPr/>
        </p:nvSpPr>
        <p:spPr bwMode="auto">
          <a:xfrm>
            <a:off x="3492500" y="2708275"/>
            <a:ext cx="167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Тогда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05" name="Google Shape;205;p24"/>
          <p:cNvSpPr>
            <a:spLocks noChangeArrowheads="1"/>
          </p:cNvSpPr>
          <p:nvPr/>
        </p:nvSpPr>
        <p:spPr bwMode="auto">
          <a:xfrm>
            <a:off x="404813" y="3598863"/>
            <a:ext cx="84978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Согласно закону сохранения энергии для потенциального поля работа против консервативных сил численно равна увеличению потенциальной энергии </a:t>
            </a:r>
            <a:r>
              <a:rPr lang="ru-RU" sz="24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W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системы. 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06" name="Google Shape;206;p24"/>
          <p:cNvSpPr>
            <a:spLocks noChangeArrowheads="1"/>
          </p:cNvSpPr>
          <p:nvPr/>
        </p:nvSpPr>
        <p:spPr bwMode="auto">
          <a:xfrm>
            <a:off x="1258888" y="5435600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Следовательно: 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2776" name="Google Shape;207;p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08" name="Google Shape;208;p2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781300"/>
            <a:ext cx="25923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Google Shape;209;p2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0725" y="2536825"/>
            <a:ext cx="25415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Google Shape;210;p24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5300663"/>
            <a:ext cx="30861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Диэлектрики обладают способностью пропускать через себя электростатическое поле. Проникая через диэлектрики электростатическое поле ослабевает, но всё-таки не до нуля, как это происходит в металлах. Диэлектриками могут быть вещества в трёх агрегатных состояниях: газообразном (азот, водород), жидком (чистая вода), твёрдом (янтарь, фарфор, кварц).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66" y="2660073"/>
            <a:ext cx="4300270" cy="397418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>
            <a:spLocks noChangeArrowheads="1"/>
          </p:cNvSpPr>
          <p:nvPr/>
        </p:nvSpPr>
        <p:spPr bwMode="auto">
          <a:xfrm>
            <a:off x="460375" y="288925"/>
            <a:ext cx="61880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Энергия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заряженного конденсатора</a:t>
            </a:r>
          </a:p>
        </p:txBody>
      </p:sp>
      <p:sp>
        <p:nvSpPr>
          <p:cNvPr id="217" name="Google Shape;217;p25"/>
          <p:cNvSpPr>
            <a:spLocks noChangeArrowheads="1"/>
          </p:cNvSpPr>
          <p:nvPr/>
        </p:nvSpPr>
        <p:spPr bwMode="auto">
          <a:xfrm>
            <a:off x="539750" y="1125538"/>
            <a:ext cx="3636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Так как                    то</a:t>
            </a:r>
            <a:r>
              <a:rPr lang="ru-RU" sz="2400"/>
              <a:t> 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796" name="Google Shape;218;p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33797" name="Google Shape;219;p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173163"/>
            <a:ext cx="1333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Google Shape;220;p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799" name="Google Shape;221;p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22" name="Google Shape;222;p25"/>
          <p:cNvSpPr>
            <a:spLocks noChangeArrowheads="1"/>
          </p:cNvSpPr>
          <p:nvPr/>
        </p:nvSpPr>
        <p:spPr bwMode="auto">
          <a:xfrm>
            <a:off x="427038" y="3024188"/>
            <a:ext cx="6019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Энергия электростатического поля</a:t>
            </a:r>
          </a:p>
        </p:txBody>
      </p:sp>
      <p:sp>
        <p:nvSpPr>
          <p:cNvPr id="223" name="Google Shape;223;p25"/>
          <p:cNvSpPr>
            <a:spLocks noChangeArrowheads="1"/>
          </p:cNvSpPr>
          <p:nvPr/>
        </p:nvSpPr>
        <p:spPr bwMode="auto">
          <a:xfrm>
            <a:off x="468313" y="3789363"/>
            <a:ext cx="8604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Выразим энергию заряженного плоского конденсатора  </a:t>
            </a:r>
            <a:endParaRPr lang="ru-RU" sz="16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33802" name="Google Shape;224;p2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75" y="4352925"/>
            <a:ext cx="1447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" name="Google Shape;225;p25"/>
          <p:cNvSpPr>
            <a:spLocks noChangeArrowheads="1"/>
          </p:cNvSpPr>
          <p:nvPr/>
        </p:nvSpPr>
        <p:spPr bwMode="auto">
          <a:xfrm>
            <a:off x="1835150" y="4489450"/>
            <a:ext cx="7308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через энергию его электростатического поля.  </a:t>
            </a:r>
            <a:endParaRPr lang="ru-RU" sz="16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26" name="Google Shape;226;p25"/>
          <p:cNvSpPr>
            <a:spLocks noChangeArrowheads="1"/>
          </p:cNvSpPr>
          <p:nvPr/>
        </p:nvSpPr>
        <p:spPr bwMode="auto">
          <a:xfrm>
            <a:off x="539750" y="5445125"/>
            <a:ext cx="579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Так как                    и                    ,   то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05" name="Google Shape;227;p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06" name="Google Shape;228;p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33807" name="Google Shape;229;p2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9013" y="5535613"/>
            <a:ext cx="11049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" name="Google Shape;230;p2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981075"/>
            <a:ext cx="2743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Google Shape;231;p2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7950" y="1987550"/>
            <a:ext cx="32639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Google Shape;232;p25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65288" y="5324475"/>
            <a:ext cx="134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2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Google Shape;238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1674813"/>
            <a:ext cx="10287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" name="Google Shape;239;p26"/>
          <p:cNvSpPr>
            <a:spLocks noChangeArrowheads="1"/>
          </p:cNvSpPr>
          <p:nvPr/>
        </p:nvSpPr>
        <p:spPr bwMode="auto">
          <a:xfrm>
            <a:off x="723900" y="1503363"/>
            <a:ext cx="86756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где</a:t>
            </a:r>
            <a:r>
              <a:rPr lang="ru-RU" sz="24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      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– объем пространства между обкладками этого конденсатора. </a:t>
            </a:r>
            <a:endParaRPr lang="ru-RU" sz="1200"/>
          </a:p>
        </p:txBody>
      </p:sp>
      <p:sp>
        <p:nvSpPr>
          <p:cNvPr id="240" name="Google Shape;240;p26"/>
          <p:cNvSpPr>
            <a:spLocks noChangeArrowheads="1"/>
          </p:cNvSpPr>
          <p:nvPr/>
        </p:nvSpPr>
        <p:spPr bwMode="auto">
          <a:xfrm>
            <a:off x="287338" y="2674938"/>
            <a:ext cx="8677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 единице объема плоского  конденсатора будет локализована энергия 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41" name="Google Shape;241;p26"/>
          <p:cNvSpPr>
            <a:spLocks noChangeArrowheads="1"/>
          </p:cNvSpPr>
          <p:nvPr/>
        </p:nvSpPr>
        <p:spPr bwMode="auto">
          <a:xfrm>
            <a:off x="504825" y="5081588"/>
            <a:ext cx="8459788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Эта величина называется объемная плотность энергии электростатического поля. </a:t>
            </a:r>
          </a:p>
        </p:txBody>
      </p:sp>
      <p:pic>
        <p:nvPicPr>
          <p:cNvPr id="242" name="Google Shape;242;p2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33375"/>
            <a:ext cx="4089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Google Shape;243;p2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3716338"/>
            <a:ext cx="4749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>
            <a:spLocks noChangeArrowheads="1"/>
          </p:cNvSpPr>
          <p:nvPr/>
        </p:nvSpPr>
        <p:spPr bwMode="auto">
          <a:xfrm>
            <a:off x="323850" y="404813"/>
            <a:ext cx="85693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4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Энергия электростатического поля, созданного любым распределением электрических зарядов в пространстве, может быть найдена путем интегрирования объемной плотности по всему объему, в котором создано поле. </a:t>
            </a:r>
            <a:endParaRPr lang="ru-RU" sz="24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49" name="Google Shape;249;p27"/>
          <p:cNvSpPr>
            <a:spLocks noChangeArrowheads="1"/>
          </p:cNvSpPr>
          <p:nvPr/>
        </p:nvSpPr>
        <p:spPr bwMode="auto">
          <a:xfrm>
            <a:off x="323850" y="3163888"/>
            <a:ext cx="607967" cy="51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458" y="4061657"/>
            <a:ext cx="5087060" cy="1086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49" y="2590661"/>
            <a:ext cx="1495634" cy="828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/>
      <p:bldP spid="24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 txBox="1">
            <a:spLocks noGrp="1"/>
          </p:cNvSpPr>
          <p:nvPr>
            <p:ph type="ctrTitle"/>
          </p:nvPr>
        </p:nvSpPr>
        <p:spPr>
          <a:xfrm>
            <a:off x="622300" y="2103438"/>
            <a:ext cx="7772400" cy="14700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Виды конденсаторов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311565"/>
            <a:ext cx="5587164" cy="336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2691" y="5181113"/>
            <a:ext cx="4384531" cy="138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753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Характеристики электростатического поля в диэлектрике и типы диэлектриков.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Характеристики электростатического поля в диэлектрике.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полученные в предыдущей лекции формулы, описывающие электрические поля и взаимодействия электрических зарядов в вакууме, остаются справедливыми и в случае, когда эти явления имеют место в однородном изотропном диэлектрике. Только в формулы, содержащие электрическую постоянную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εо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необходимо вводить относительную диэлектрическую постоянную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качестве сомножителя при ε0 (формулы не содержащие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εо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требуют никаких дополнений). Таким образом, например, выражение закона Кулона, напряженности электрического поля точечного заряда, потенциала и теоремы Гаусса для вакуума ( воздуха) примут соответственно вид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8" y="5144655"/>
            <a:ext cx="7324725" cy="117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Явление поляризации позволяет объяснить простейшие опыты по притяжению наэлектризованных телом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лѐгких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кусочков бумаги. Эти кусочки в целом нейтральны. Однако в электрическом поле наэлектризованного тела (например стеклянной палочки) они поляризуются. На более близкой поверхности кусочка появляется заряд, противоположный по знаку заряду палочки. Взаимодействие с ним и приводит к притяжению бумаги к наэлектризованной палочке. Чем сильнее поляризуется диэлектрик, тем слабее получается результирующее поле, тем меньше становится его напряженность в каждой точке при тех же зарядах, создающих основное поле, а следовательно, диэлектрическая проницаемость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такого диэлектрика больше.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4193308"/>
            <a:ext cx="6543675" cy="185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>
            <a:spLocks noChangeArrowheads="1"/>
          </p:cNvSpPr>
          <p:nvPr/>
        </p:nvSpPr>
        <p:spPr bwMode="auto">
          <a:xfrm>
            <a:off x="473075" y="5424488"/>
            <a:ext cx="84931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Вектор                называется дипольным моментом (электрический момент диполя).</a:t>
            </a:r>
          </a:p>
        </p:txBody>
      </p:sp>
      <p:sp>
        <p:nvSpPr>
          <p:cNvPr id="97" name="Google Shape;97;p15"/>
          <p:cNvSpPr>
            <a:spLocks noChangeArrowheads="1"/>
          </p:cNvSpPr>
          <p:nvPr/>
        </p:nvSpPr>
        <p:spPr bwMode="auto">
          <a:xfrm>
            <a:off x="527050" y="26987"/>
            <a:ext cx="8034338" cy="13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</a:pPr>
            <a:endParaRPr lang="ru-RU" sz="3200" dirty="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	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Дипольный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момент</a:t>
            </a:r>
          </a:p>
        </p:txBody>
      </p:sp>
      <p:sp>
        <p:nvSpPr>
          <p:cNvPr id="98" name="Google Shape;98;p15"/>
          <p:cNvSpPr>
            <a:spLocks noChangeArrowheads="1"/>
          </p:cNvSpPr>
          <p:nvPr/>
        </p:nvSpPr>
        <p:spPr bwMode="auto">
          <a:xfrm>
            <a:off x="471488" y="1114697"/>
            <a:ext cx="8529637" cy="162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Электрический диполь – система двух равных по </a:t>
            </a:r>
            <a:endParaRPr lang="ru-RU" sz="2400" dirty="0"/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модулю разноименных точечных зарядов, расстояние между которыми неизменно и значительно меньше расстояния до других заряженных тел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2400" dirty="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99" name="Google Shape;99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" y="3520281"/>
            <a:ext cx="4013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Google Shape;100;p15"/>
          <p:cNvSpPr>
            <a:spLocks noChangeArrowheads="1"/>
          </p:cNvSpPr>
          <p:nvPr/>
        </p:nvSpPr>
        <p:spPr bwMode="auto">
          <a:xfrm>
            <a:off x="4572000" y="2708275"/>
            <a:ext cx="43926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Вектор    , направленный по оси диполя от отрицательного заряда к положительному, и равный расстоянию между ними, называется плечом диполя</a:t>
            </a:r>
          </a:p>
        </p:txBody>
      </p:sp>
      <p:pic>
        <p:nvPicPr>
          <p:cNvPr id="4103" name="Google Shape;101;p1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2775" y="2708275"/>
            <a:ext cx="209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Google Shape;102;p15"/>
          <p:cNvSpPr>
            <a:spLocks noChangeArrowheads="1"/>
          </p:cNvSpPr>
          <p:nvPr/>
        </p:nvSpPr>
        <p:spPr bwMode="auto">
          <a:xfrm>
            <a:off x="471488" y="4586288"/>
            <a:ext cx="8348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2800" b="1" i="1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4105" name="Google Shape;103;p1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5288" y="5475288"/>
            <a:ext cx="990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>
            <a:spLocks noChangeArrowheads="1"/>
          </p:cNvSpPr>
          <p:nvPr/>
        </p:nvSpPr>
        <p:spPr bwMode="auto">
          <a:xfrm>
            <a:off x="0" y="260350"/>
            <a:ext cx="85693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indent="269875"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		Типы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диэлектриков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</a:p>
          <a:p>
            <a:pPr indent="269875"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09" name="Google Shape;109;p16"/>
          <p:cNvSpPr>
            <a:spLocks noChangeArrowheads="1"/>
          </p:cNvSpPr>
          <p:nvPr/>
        </p:nvSpPr>
        <p:spPr bwMode="auto">
          <a:xfrm>
            <a:off x="250825" y="908050"/>
            <a:ext cx="87137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Диэлектрик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называется неполярным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если в отсутствии внешнего электрического поля центры распределения положительных и отрицательных зарядов в его молекулах совпадают   (          ) и дипольные моменты равны нулю (N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Н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СО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и др.).</a:t>
            </a:r>
          </a:p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5124" name="Google Shape;110;p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2679" y="2705821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Google Shape;111;p16"/>
          <p:cNvSpPr>
            <a:spLocks noChangeArrowheads="1"/>
          </p:cNvSpPr>
          <p:nvPr/>
        </p:nvSpPr>
        <p:spPr bwMode="auto">
          <a:xfrm>
            <a:off x="3706813" y="3432175"/>
            <a:ext cx="5402262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Под действием внешнего электрического поля заряды неполярных молекул смещаются в противоположные стороны и молекула приобретает дипольный момент.</a:t>
            </a:r>
          </a:p>
        </p:txBody>
      </p:sp>
      <p:pic>
        <p:nvPicPr>
          <p:cNvPr id="112" name="Google Shape;112;p1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838575"/>
            <a:ext cx="147478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Google Shape;113;p1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3838575"/>
            <a:ext cx="14351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4873" y="849745"/>
            <a:ext cx="8285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диэлектрики делятся на три группы: полярные, неполярные и кристаллические.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1217</Words>
  <Application>Microsoft Office PowerPoint</Application>
  <PresentationFormat>Экран (4:3)</PresentationFormat>
  <Paragraphs>155</Paragraphs>
  <Slides>43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               Чувашский государственный университет  Раритетная лаборатория физики   raritet.chuvsu.ru   Лекция 13. (РЭА)    Электрическое поле в диэлектрике.      Лекцию подготовил           доцент кафедры общей физики        Сорокин Геннадий Михайлович     2025 год</vt:lpstr>
      <vt:lpstr>                      Содержание   Лекционные опыты.  1. Характеристики электростатического поля в диэлектрике и типы диэлектриков. 2.Теорема Гаусса для электростатического поля в диэлектрике.  3. Энергия электростатического поля.</vt:lpstr>
      <vt:lpstr>          В 1729 г. английский физик Стефан Грей обнаружил, что электрический заряд может перемещаться по одним телам и не перемещаться по другим. Например, по металлической проволоке электричество в его опытах распространялось, а по шелковой нити нет. С тех пор все вещества стали делиться на проводники и непроводники электричества. Последние были названы Фарадеем диэлектриками. Введѐнный Фарадеем в 1837 г. термин «диэлектрики» образован от двух слов - греческого «диа» (что значит «через») и английского electric (электрический). </vt:lpstr>
      <vt:lpstr>  Диэлектрики обладают способностью пропускать через себя электростатическое поле. Проникая через диэлектрики электростатическое поле ослабевает, но всё-таки не до нуля, как это происходит в металлах. Диэлектриками могут быть вещества в трёх агрегатных состояниях: газообразном (азот, водород), жидком (чистая вода), твёрдом (янтарь, фарфор, кварц).</vt:lpstr>
      <vt:lpstr>Виды конденсаторов</vt:lpstr>
      <vt:lpstr>         1. Характеристики электростатического поля в диэлектрике и типы диэлектриков. Характеристики электростатического поля в диэлектрике.   Все полученные в предыдущей лекции формулы, описывающие электрические поля и взаимодействия электрических зарядов в вакууме, остаются справедливыми и в случае, когда эти явления имеют место в однородном изотропном диэлектрике. Только в формулы, содержащие электрическую постоянную εо , необходимо вводить относительную диэлектрическую постоянную ε в качестве сомножителя при ε0 (формулы не содержащие εо не требуют никаких дополнений). Таким образом, например, выражение закона Кулона, напряженности электрического поля точечного заряда, потенциала и теоремы Гаусса для вакуума ( воздуха) примут соответственно вид  </vt:lpstr>
      <vt:lpstr>        Явление поляризации позволяет объяснить простейшие опыты по притяжению наэлектризованных телом лѐгких кусочков бумаги. Эти кусочки в целом нейтральны. Однако в электрическом поле наэлектризованного тела (например стеклянной палочки) они поляризуются. На более близкой поверхности кусочка появляется заряд, противоположный по знаку заряду палочки. Взаимодействие с ним и приводит к притяжению бумаги к наэлектризованной палочке. Чем сильнее поляризуется диэлектрик, тем слабее получается результирующее поле, тем меньше становится его напряженность в каждой точке при тех же зарядах, создающих основное поле, а следовательно, диэлектрическая проницаемость ε такого диэлектрика больше.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Поляризованность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Artan</dc:creator>
  <cp:lastModifiedBy>MF-300</cp:lastModifiedBy>
  <cp:revision>104</cp:revision>
  <dcterms:modified xsi:type="dcterms:W3CDTF">2025-05-05T12:22:26Z</dcterms:modified>
</cp:coreProperties>
</file>